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15"/>
  </p:notesMasterIdLst>
  <p:sldIdLst>
    <p:sldId id="256" r:id="rId2"/>
    <p:sldId id="257" r:id="rId3"/>
    <p:sldId id="259" r:id="rId4"/>
    <p:sldId id="271" r:id="rId5"/>
    <p:sldId id="260" r:id="rId6"/>
    <p:sldId id="261" r:id="rId7"/>
    <p:sldId id="268" r:id="rId8"/>
    <p:sldId id="263" r:id="rId9"/>
    <p:sldId id="267" r:id="rId10"/>
    <p:sldId id="266" r:id="rId11"/>
    <p:sldId id="269" r:id="rId12"/>
    <p:sldId id="272"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D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76" autoAdjust="0"/>
  </p:normalViewPr>
  <p:slideViewPr>
    <p:cSldViewPr snapToGrid="0" snapToObjects="1">
      <p:cViewPr>
        <p:scale>
          <a:sx n="70" d="100"/>
          <a:sy n="70" d="100"/>
        </p:scale>
        <p:origin x="1878" y="312"/>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56F5A0-423D-1C4D-8DF9-77481F763C7F}" type="datetimeFigureOut">
              <a:rPr lang="en-US" smtClean="0"/>
              <a:t>9/24/2017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E71424-9482-1340-BE36-50FA59C17BD8}" type="slidenum">
              <a:rPr lang="en-US" smtClean="0"/>
              <a:t>‹#›</a:t>
            </a:fld>
            <a:endParaRPr lang="en-US"/>
          </a:p>
        </p:txBody>
      </p:sp>
    </p:spTree>
    <p:extLst>
      <p:ext uri="{BB962C8B-B14F-4D97-AF65-F5344CB8AC3E}">
        <p14:creationId xmlns:p14="http://schemas.microsoft.com/office/powerpoint/2010/main" val="15126285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County</a:t>
            </a:r>
            <a:r>
              <a:rPr lang="en-US" b="1" baseline="0" dirty="0" smtClean="0"/>
              <a:t> Office LCAP will be essential two plans- one is for the student programs and the other is to the supports to the Districts that we serve.  The input that is being collected today will help inform the SDCOE student programs.</a:t>
            </a:r>
            <a:endParaRPr lang="en-US" b="1" dirty="0"/>
          </a:p>
        </p:txBody>
      </p:sp>
      <p:sp>
        <p:nvSpPr>
          <p:cNvPr id="4" name="Slide Number Placeholder 3"/>
          <p:cNvSpPr>
            <a:spLocks noGrp="1"/>
          </p:cNvSpPr>
          <p:nvPr>
            <p:ph type="sldNum" sz="quarter" idx="10"/>
          </p:nvPr>
        </p:nvSpPr>
        <p:spPr/>
        <p:txBody>
          <a:bodyPr/>
          <a:lstStyle/>
          <a:p>
            <a:fld id="{23862A5B-857C-754F-A75D-EB8ED9D278A7}" type="slidenum">
              <a:rPr lang="en-US" smtClean="0"/>
              <a:t>2</a:t>
            </a:fld>
            <a:endParaRPr lang="en-US"/>
          </a:p>
        </p:txBody>
      </p:sp>
    </p:spTree>
    <p:extLst>
      <p:ext uri="{BB962C8B-B14F-4D97-AF65-F5344CB8AC3E}">
        <p14:creationId xmlns:p14="http://schemas.microsoft.com/office/powerpoint/2010/main" val="3415272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97A58F-15F3-9545-9320-983CF2A4999F}" type="slidenum">
              <a:rPr lang="en-US" smtClean="0"/>
              <a:t>12</a:t>
            </a:fld>
            <a:endParaRPr lang="en-US"/>
          </a:p>
        </p:txBody>
      </p:sp>
    </p:spTree>
    <p:extLst>
      <p:ext uri="{BB962C8B-B14F-4D97-AF65-F5344CB8AC3E}">
        <p14:creationId xmlns:p14="http://schemas.microsoft.com/office/powerpoint/2010/main" val="3750616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California the amount of state funding that goes to support K-14 education depends on the overall size of the state budget. The formula to determine K-14 education’s share of California revenue is Proposition 98, which as a general rule of thumb results in approximately 40% of state revenues going towards K-14 education. The passage of Proposition 30 in 2012 increased state revenue, which helped increase funding for K-14</a:t>
            </a:r>
          </a:p>
          <a:p>
            <a:r>
              <a:rPr lang="en-US" sz="1200" b="0" i="0" u="none" strike="noStrike" kern="1200" baseline="0" dirty="0" smtClean="0">
                <a:solidFill>
                  <a:schemeClr val="tx1"/>
                </a:solidFill>
                <a:latin typeface="+mn-lt"/>
                <a:ea typeface="+mn-ea"/>
                <a:cs typeface="+mn-cs"/>
              </a:rPr>
              <a:t>Education. Another way to think about this is that Proposition 98 determines the size of the K-14 education funding pie. Prior to the passage of the Local Control Funding Formula the state divided the pie into slices for local educational agencies—that includes districts, charter schools, and county offices of education— into two categories revenue limits and categorical programs. In effect, the state told local education agencies through the former funding formula how big their slice was and what the filling would be. Now with the Local Control Funding the state slices the pie based on a relatively simple</a:t>
            </a:r>
          </a:p>
          <a:p>
            <a:r>
              <a:rPr lang="en-US" sz="1200" b="0" i="0" u="none" strike="noStrike" kern="1200" baseline="0" dirty="0" smtClean="0">
                <a:solidFill>
                  <a:schemeClr val="tx1"/>
                </a:solidFill>
                <a:latin typeface="+mn-lt"/>
                <a:ea typeface="+mn-ea"/>
                <a:cs typeface="+mn-cs"/>
              </a:rPr>
              <a:t>calculation, which funds local educational agencies the same amount per student with a handful of adjustments for grade levels and demographic characteristics such as low income students, English learners and foster youth. Also under the Local Control Funding Formula the state has largely handed over responsibility for determining the filling of each pie to local educational agencies. The expectation is that funding flexibility improves the ability of local educational agencies to meet student needs compared to the former system where the state tended to direct funding to specific activities.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Local Control Funding Formula is a major change to how California has supported local educational agencies. Through the local control funding formula the state is providing new decision making power to local educational agencies to act based on the needs they see for students. In addition, this shifts California from treating funding as an input to support students to a resource that is linked to performance expectations.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6EE71424-9482-1340-BE36-50FA59C17BD8}" type="slidenum">
              <a:rPr lang="en-US" smtClean="0"/>
              <a:t>3</a:t>
            </a:fld>
            <a:endParaRPr lang="en-US"/>
          </a:p>
        </p:txBody>
      </p:sp>
    </p:spTree>
    <p:extLst>
      <p:ext uri="{BB962C8B-B14F-4D97-AF65-F5344CB8AC3E}">
        <p14:creationId xmlns:p14="http://schemas.microsoft.com/office/powerpoint/2010/main" val="1156251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Important Idea is that LCFF links student performance and outcomes to the money.   LCAP is that document that shows that link.  The Local Control Funding Formula is performance focused. A key provision of the Local Control Funding Formula is that local educational agencies must</a:t>
            </a:r>
          </a:p>
          <a:p>
            <a:r>
              <a:rPr lang="en-US" sz="1200" b="0" i="0" u="none" strike="noStrike" kern="1200" baseline="0" dirty="0" smtClean="0">
                <a:solidFill>
                  <a:schemeClr val="tx1"/>
                </a:solidFill>
                <a:latin typeface="+mn-lt"/>
                <a:ea typeface="+mn-ea"/>
                <a:cs typeface="+mn-cs"/>
              </a:rPr>
              <a:t>have in place Local Control Accountability Plans that clearly show the relationship between state priorities oriented towards student outcomes and</a:t>
            </a:r>
          </a:p>
          <a:p>
            <a:r>
              <a:rPr lang="en-US" sz="1200" b="0" i="0" u="none" strike="noStrike" kern="1200" baseline="0" dirty="0" smtClean="0">
                <a:solidFill>
                  <a:schemeClr val="tx1"/>
                </a:solidFill>
                <a:latin typeface="+mn-lt"/>
                <a:ea typeface="+mn-ea"/>
                <a:cs typeface="+mn-cs"/>
              </a:rPr>
              <a:t>how state funding contributed to student success. The Local Control Funding Formula is student-focused. The Local Control funding Formula places flexibility in the hand of local educational agencies with an expectation of improved outcomes for students across a variety of measures. Student need should drive funding use in a way that fits local contexts.</a:t>
            </a:r>
            <a:endParaRPr lang="en-US" dirty="0"/>
          </a:p>
        </p:txBody>
      </p:sp>
      <p:sp>
        <p:nvSpPr>
          <p:cNvPr id="4" name="Slide Number Placeholder 3"/>
          <p:cNvSpPr>
            <a:spLocks noGrp="1"/>
          </p:cNvSpPr>
          <p:nvPr>
            <p:ph type="sldNum" sz="quarter" idx="10"/>
          </p:nvPr>
        </p:nvSpPr>
        <p:spPr/>
        <p:txBody>
          <a:bodyPr/>
          <a:lstStyle/>
          <a:p>
            <a:fld id="{23862A5B-857C-754F-A75D-EB8ED9D278A7}" type="slidenum">
              <a:rPr lang="en-US" smtClean="0"/>
              <a:t>4</a:t>
            </a:fld>
            <a:endParaRPr lang="en-US"/>
          </a:p>
        </p:txBody>
      </p:sp>
    </p:spTree>
    <p:extLst>
      <p:ext uri="{BB962C8B-B14F-4D97-AF65-F5344CB8AC3E}">
        <p14:creationId xmlns:p14="http://schemas.microsoft.com/office/powerpoint/2010/main" val="70700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62A5B-857C-754F-A75D-EB8ED9D278A7}" type="slidenum">
              <a:rPr lang="en-US" smtClean="0"/>
              <a:t>5</a:t>
            </a:fld>
            <a:endParaRPr lang="en-US"/>
          </a:p>
        </p:txBody>
      </p:sp>
    </p:spTree>
    <p:extLst>
      <p:ext uri="{BB962C8B-B14F-4D97-AF65-F5344CB8AC3E}">
        <p14:creationId xmlns:p14="http://schemas.microsoft.com/office/powerpoint/2010/main" val="3242855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CDE,</a:t>
            </a:r>
            <a:r>
              <a:rPr lang="en-US" baseline="0" dirty="0" smtClean="0"/>
              <a:t> as part of the LCAP process,</a:t>
            </a:r>
            <a:r>
              <a:rPr lang="en-US" dirty="0" smtClean="0"/>
              <a:t> is recommending defining services</a:t>
            </a:r>
            <a:r>
              <a:rPr lang="en-US" baseline="0" dirty="0" smtClean="0"/>
              <a:t> within the plan – that is, o</a:t>
            </a:r>
            <a:r>
              <a:rPr lang="en-US" dirty="0" smtClean="0"/>
              <a:t>rganizing action steps </a:t>
            </a:r>
            <a:r>
              <a:rPr lang="en-US" baseline="0" dirty="0" smtClean="0"/>
              <a:t>under some larger concept that supports serving students- not about the doing it’s about the serving.  This allows the District to move toward systems thinking and build stronger coherence.</a:t>
            </a:r>
          </a:p>
          <a:p>
            <a:endParaRPr lang="en-US" baseline="0" dirty="0" smtClean="0"/>
          </a:p>
          <a:p>
            <a:r>
              <a:rPr lang="en-US" baseline="0" dirty="0" smtClean="0"/>
              <a:t>For us, service connotes….  And reflects a Theory of Action.</a:t>
            </a:r>
            <a:endParaRPr lang="en-US" dirty="0"/>
          </a:p>
        </p:txBody>
      </p:sp>
      <p:sp>
        <p:nvSpPr>
          <p:cNvPr id="4" name="Slide Number Placeholder 3"/>
          <p:cNvSpPr>
            <a:spLocks noGrp="1"/>
          </p:cNvSpPr>
          <p:nvPr>
            <p:ph type="sldNum" sz="quarter" idx="10"/>
          </p:nvPr>
        </p:nvSpPr>
        <p:spPr/>
        <p:txBody>
          <a:bodyPr/>
          <a:lstStyle/>
          <a:p>
            <a:fld id="{8597A58F-15F3-9545-9320-983CF2A4999F}" type="slidenum">
              <a:rPr lang="en-US" smtClean="0"/>
              <a:t>6</a:t>
            </a:fld>
            <a:endParaRPr lang="en-US"/>
          </a:p>
        </p:txBody>
      </p:sp>
    </p:spTree>
    <p:extLst>
      <p:ext uri="{BB962C8B-B14F-4D97-AF65-F5344CB8AC3E}">
        <p14:creationId xmlns:p14="http://schemas.microsoft.com/office/powerpoint/2010/main" val="2724155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services and the possible strategies that will</a:t>
            </a:r>
            <a:r>
              <a:rPr lang="en-US" baseline="0" dirty="0" smtClean="0"/>
              <a:t> go in the LCAP should be based on research. </a:t>
            </a:r>
            <a:endParaRPr lang="en-US" dirty="0"/>
          </a:p>
        </p:txBody>
      </p:sp>
      <p:sp>
        <p:nvSpPr>
          <p:cNvPr id="4" name="Slide Number Placeholder 3"/>
          <p:cNvSpPr>
            <a:spLocks noGrp="1"/>
          </p:cNvSpPr>
          <p:nvPr>
            <p:ph type="sldNum" sz="quarter" idx="10"/>
          </p:nvPr>
        </p:nvSpPr>
        <p:spPr/>
        <p:txBody>
          <a:bodyPr/>
          <a:lstStyle/>
          <a:p>
            <a:fld id="{6EE71424-9482-1340-BE36-50FA59C17BD8}" type="slidenum">
              <a:rPr lang="en-US" smtClean="0"/>
              <a:t>8</a:t>
            </a:fld>
            <a:endParaRPr lang="en-US"/>
          </a:p>
        </p:txBody>
      </p:sp>
    </p:spTree>
    <p:extLst>
      <p:ext uri="{BB962C8B-B14F-4D97-AF65-F5344CB8AC3E}">
        <p14:creationId xmlns:p14="http://schemas.microsoft.com/office/powerpoint/2010/main" val="1553850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8 State priority areas must be addressed in each LCAP.  For County Offices there are 2 Additional Priorities:  Expelled Pupils and </a:t>
            </a:r>
            <a:r>
              <a:rPr lang="en-US" baseline="0" smtClean="0"/>
              <a:t>Foster Youth</a:t>
            </a:r>
            <a:endParaRPr lang="en-US" baseline="0" dirty="0" smtClean="0"/>
          </a:p>
          <a:p>
            <a:endParaRPr lang="en-US" dirty="0" smtClean="0"/>
          </a:p>
          <a:p>
            <a:r>
              <a:rPr lang="en-US" dirty="0" smtClean="0"/>
              <a:t>1 Basic Services </a:t>
            </a:r>
          </a:p>
          <a:p>
            <a:r>
              <a:rPr lang="en-US" dirty="0" smtClean="0"/>
              <a:t>2 Implementation of State Standards </a:t>
            </a:r>
          </a:p>
          <a:p>
            <a:r>
              <a:rPr lang="en-US" dirty="0" smtClean="0"/>
              <a:t>3 Parent Involvement </a:t>
            </a:r>
          </a:p>
          <a:p>
            <a:r>
              <a:rPr lang="en-US" dirty="0" smtClean="0"/>
              <a:t>4 Pupil Achievement </a:t>
            </a:r>
          </a:p>
          <a:p>
            <a:r>
              <a:rPr lang="en-US" dirty="0" smtClean="0"/>
              <a:t>5 Pupil Engagement </a:t>
            </a:r>
          </a:p>
          <a:p>
            <a:r>
              <a:rPr lang="en-US" dirty="0" smtClean="0"/>
              <a:t>6 School Climate </a:t>
            </a:r>
          </a:p>
          <a:p>
            <a:r>
              <a:rPr lang="en-US" dirty="0" smtClean="0"/>
              <a:t>7 Course Access </a:t>
            </a:r>
          </a:p>
          <a:p>
            <a:r>
              <a:rPr lang="en-US" dirty="0" smtClean="0"/>
              <a:t>8 Other Pupil Outcomes </a:t>
            </a:r>
          </a:p>
          <a:p>
            <a:r>
              <a:rPr lang="en-US" dirty="0" smtClean="0"/>
              <a:t>9-10 Additional Priorities for County Office of Education: Expelled Pupils &amp;</a:t>
            </a:r>
            <a:r>
              <a:rPr lang="en-US" baseline="0" dirty="0" smtClean="0"/>
              <a:t> </a:t>
            </a:r>
            <a:r>
              <a:rPr lang="en-US" dirty="0" smtClean="0"/>
              <a:t>Foster Youth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EE71424-9482-1340-BE36-50FA59C17BD8}" type="slidenum">
              <a:rPr lang="en-US" smtClean="0"/>
              <a:t>9</a:t>
            </a:fld>
            <a:endParaRPr lang="en-US"/>
          </a:p>
        </p:txBody>
      </p:sp>
    </p:spTree>
    <p:extLst>
      <p:ext uri="{BB962C8B-B14F-4D97-AF65-F5344CB8AC3E}">
        <p14:creationId xmlns:p14="http://schemas.microsoft.com/office/powerpoint/2010/main" val="53913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 priorities are expressed as metrics for which the district is expected to develop performance</a:t>
            </a:r>
            <a:r>
              <a:rPr lang="en-US" baseline="0" dirty="0" smtClean="0"/>
              <a:t> measures to demonstrate how LCFF and the LCAP support student outcomes.  The date includes…</a:t>
            </a:r>
            <a:endParaRPr lang="en-US" dirty="0"/>
          </a:p>
        </p:txBody>
      </p:sp>
      <p:sp>
        <p:nvSpPr>
          <p:cNvPr id="4" name="Slide Number Placeholder 3"/>
          <p:cNvSpPr>
            <a:spLocks noGrp="1"/>
          </p:cNvSpPr>
          <p:nvPr>
            <p:ph type="sldNum" sz="quarter" idx="10"/>
          </p:nvPr>
        </p:nvSpPr>
        <p:spPr/>
        <p:txBody>
          <a:bodyPr/>
          <a:lstStyle/>
          <a:p>
            <a:fld id="{6EE71424-9482-1340-BE36-50FA59C17BD8}" type="slidenum">
              <a:rPr lang="en-US" smtClean="0"/>
              <a:t>10</a:t>
            </a:fld>
            <a:endParaRPr lang="en-US"/>
          </a:p>
        </p:txBody>
      </p:sp>
    </p:spTree>
    <p:extLst>
      <p:ext uri="{BB962C8B-B14F-4D97-AF65-F5344CB8AC3E}">
        <p14:creationId xmlns:p14="http://schemas.microsoft.com/office/powerpoint/2010/main" val="2159820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97A58F-15F3-9545-9320-983CF2A4999F}" type="slidenum">
              <a:rPr lang="en-US" smtClean="0"/>
              <a:t>11</a:t>
            </a:fld>
            <a:endParaRPr lang="en-US"/>
          </a:p>
        </p:txBody>
      </p:sp>
    </p:spTree>
    <p:extLst>
      <p:ext uri="{BB962C8B-B14F-4D97-AF65-F5344CB8AC3E}">
        <p14:creationId xmlns:p14="http://schemas.microsoft.com/office/powerpoint/2010/main" val="2724155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53E95C05-9F05-3244-90D7-B038CF6A5A27}" type="datetimeFigureOut">
              <a:rPr lang="en-US" smtClean="0"/>
              <a:t>9/24/2017</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5595817-93E5-2343-9858-8F5B2A17ECD1}"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9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95C05-9F05-3244-90D7-B038CF6A5A27}"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273580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95C05-9F05-3244-90D7-B038CF6A5A27}"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1356841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aph and Table Layout">
    <p:spTree>
      <p:nvGrpSpPr>
        <p:cNvPr id="1" name=""/>
        <p:cNvGrpSpPr/>
        <p:nvPr/>
      </p:nvGrpSpPr>
      <p:grpSpPr>
        <a:xfrm>
          <a:off x="0" y="0"/>
          <a:ext cx="0" cy="0"/>
          <a:chOff x="0" y="0"/>
          <a:chExt cx="0" cy="0"/>
        </a:xfrm>
      </p:grpSpPr>
      <p:cxnSp>
        <p:nvCxnSpPr>
          <p:cNvPr id="5" name="Straight Connector 4"/>
          <p:cNvCxnSpPr/>
          <p:nvPr userDrawn="1"/>
        </p:nvCxnSpPr>
        <p:spPr>
          <a:xfrm>
            <a:off x="631825" y="1141413"/>
            <a:ext cx="8850313" cy="1587"/>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31824" y="574882"/>
            <a:ext cx="8054975" cy="566738"/>
          </a:xfrm>
        </p:spPr>
        <p:txBody>
          <a:bodyPr/>
          <a:lstStyle>
            <a:lvl1pPr algn="l">
              <a:defRPr sz="20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631825" y="1256099"/>
            <a:ext cx="8054974" cy="7362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1263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95C05-9F05-3244-90D7-B038CF6A5A27}"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71239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E95C05-9F05-3244-90D7-B038CF6A5A27}"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95817-93E5-2343-9858-8F5B2A17ECD1}"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48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E95C05-9F05-3244-90D7-B038CF6A5A27}" type="datetimeFigureOut">
              <a:rPr lang="en-US" smtClean="0"/>
              <a:t>9/24/2017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2969275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E95C05-9F05-3244-90D7-B038CF6A5A27}" type="datetimeFigureOut">
              <a:rPr lang="en-US" smtClean="0"/>
              <a:t>9/24/2017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2860164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E95C05-9F05-3244-90D7-B038CF6A5A27}" type="datetimeFigureOut">
              <a:rPr lang="en-US" smtClean="0"/>
              <a:t>9/24/2017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3217148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95C05-9F05-3244-90D7-B038CF6A5A27}" type="datetimeFigureOut">
              <a:rPr lang="en-US" smtClean="0"/>
              <a:t>9/24/2017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3908900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53E95C05-9F05-3244-90D7-B038CF6A5A27}" type="datetimeFigureOut">
              <a:rPr lang="en-US" smtClean="0"/>
              <a:t>9/24/2017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247020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53E95C05-9F05-3244-90D7-B038CF6A5A27}" type="datetimeFigureOut">
              <a:rPr lang="en-US" smtClean="0"/>
              <a:t>9/24/2017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4043342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tx1"/>
                </a:solidFill>
              </a:defRPr>
            </a:lvl1pPr>
          </a:lstStyle>
          <a:p>
            <a:fld id="{53E95C05-9F05-3244-90D7-B038CF6A5A27}" type="datetimeFigureOut">
              <a:rPr lang="en-US" smtClean="0"/>
              <a:t>9/24/2017</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tx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tx1"/>
                </a:solidFill>
              </a:defRPr>
            </a:lvl1pPr>
          </a:lstStyle>
          <a:p>
            <a:fld id="{25595817-93E5-2343-9858-8F5B2A17ECD1}" type="slidenum">
              <a:rPr lang="en-US" smtClean="0"/>
              <a:t>‹#›</a:t>
            </a:fld>
            <a:endParaRPr lang="en-US"/>
          </a:p>
        </p:txBody>
      </p:sp>
    </p:spTree>
    <p:extLst>
      <p:ext uri="{BB962C8B-B14F-4D97-AF65-F5344CB8AC3E}">
        <p14:creationId xmlns:p14="http://schemas.microsoft.com/office/powerpoint/2010/main" val="71807968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Local Control Accountability Plan Input</a:t>
            </a:r>
            <a:endParaRPr lang="en-US" dirty="0"/>
          </a:p>
        </p:txBody>
      </p:sp>
      <p:sp>
        <p:nvSpPr>
          <p:cNvPr id="3" name="Subtitle 2"/>
          <p:cNvSpPr>
            <a:spLocks noGrp="1"/>
          </p:cNvSpPr>
          <p:nvPr>
            <p:ph type="subTitle" idx="1"/>
          </p:nvPr>
        </p:nvSpPr>
        <p:spPr/>
        <p:txBody>
          <a:bodyPr/>
          <a:lstStyle/>
          <a:p>
            <a:r>
              <a:rPr lang="en-US" dirty="0" smtClean="0"/>
              <a:t>Woodland Joint Unified School District</a:t>
            </a:r>
          </a:p>
          <a:p>
            <a:r>
              <a:rPr lang="en-US" dirty="0" smtClean="0"/>
              <a:t>September 26, 2017</a:t>
            </a:r>
            <a:endParaRPr lang="en-US" dirty="0" smtClean="0"/>
          </a:p>
        </p:txBody>
      </p:sp>
    </p:spTree>
    <p:extLst>
      <p:ext uri="{BB962C8B-B14F-4D97-AF65-F5344CB8AC3E}">
        <p14:creationId xmlns:p14="http://schemas.microsoft.com/office/powerpoint/2010/main" val="3855836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ta set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ln>
            <a:solidFill>
              <a:srgbClr val="C00000"/>
            </a:solidFill>
          </a:ln>
        </p:spPr>
      </p:pic>
      <p:cxnSp>
        <p:nvCxnSpPr>
          <p:cNvPr id="4" name="Straight Connector 3"/>
          <p:cNvCxnSpPr/>
          <p:nvPr/>
        </p:nvCxnSpPr>
        <p:spPr>
          <a:xfrm>
            <a:off x="1424763" y="1967023"/>
            <a:ext cx="29771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722474" y="1813134"/>
            <a:ext cx="1297173" cy="307777"/>
          </a:xfrm>
          <a:prstGeom prst="rect">
            <a:avLst/>
          </a:prstGeom>
          <a:noFill/>
        </p:spPr>
        <p:txBody>
          <a:bodyPr wrap="square" rtlCol="0">
            <a:spAutoFit/>
          </a:bodyPr>
          <a:lstStyle/>
          <a:p>
            <a:r>
              <a:rPr lang="en-US" sz="1400" i="1" dirty="0" smtClean="0">
                <a:solidFill>
                  <a:srgbClr val="C00000"/>
                </a:solidFill>
              </a:rPr>
              <a:t>Dashboard</a:t>
            </a:r>
            <a:endParaRPr lang="en-US" sz="1400" i="1" dirty="0">
              <a:solidFill>
                <a:srgbClr val="C00000"/>
              </a:solidFill>
            </a:endParaRPr>
          </a:p>
        </p:txBody>
      </p:sp>
    </p:spTree>
    <p:extLst>
      <p:ext uri="{BB962C8B-B14F-4D97-AF65-F5344CB8AC3E}">
        <p14:creationId xmlns:p14="http://schemas.microsoft.com/office/powerpoint/2010/main" val="3618131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311889"/>
            <a:ext cx="7406640" cy="1356360"/>
          </a:xfrm>
        </p:spPr>
        <p:txBody>
          <a:bodyPr/>
          <a:lstStyle/>
          <a:p>
            <a:r>
              <a:rPr lang="en-US" dirty="0" smtClean="0"/>
              <a:t>Process</a:t>
            </a:r>
            <a:endParaRPr lang="en-US" dirty="0"/>
          </a:p>
        </p:txBody>
      </p:sp>
      <p:sp>
        <p:nvSpPr>
          <p:cNvPr id="3" name="Content Placeholder 2"/>
          <p:cNvSpPr>
            <a:spLocks noGrp="1"/>
          </p:cNvSpPr>
          <p:nvPr>
            <p:ph idx="1"/>
          </p:nvPr>
        </p:nvSpPr>
        <p:spPr>
          <a:xfrm>
            <a:off x="857250" y="1345018"/>
            <a:ext cx="7404653" cy="4038600"/>
          </a:xfrm>
        </p:spPr>
        <p:txBody>
          <a:bodyPr>
            <a:normAutofit/>
          </a:bodyPr>
          <a:lstStyle/>
          <a:p>
            <a:r>
              <a:rPr lang="en-US" sz="3200" dirty="0" smtClean="0"/>
              <a:t>Input is collected from staff, students, administrators, parents, and stakeholder groups through surveys and facilitated meetings</a:t>
            </a:r>
          </a:p>
          <a:p>
            <a:r>
              <a:rPr lang="en-US" sz="3200" dirty="0" smtClean="0"/>
              <a:t>LCAP is developed and input is considered in the development of the plan</a:t>
            </a:r>
          </a:p>
          <a:p>
            <a:pPr marL="0" indent="0">
              <a:buNone/>
            </a:pPr>
            <a:endParaRPr lang="en-US" sz="3200" dirty="0" smtClean="0"/>
          </a:p>
        </p:txBody>
      </p:sp>
      <p:pic>
        <p:nvPicPr>
          <p:cNvPr id="4" name="Picture 3" descr="&lt;strong&gt;Cycle&lt;/strong&gt; by lmproulx"/>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542" y="3816447"/>
            <a:ext cx="2011672" cy="2052726"/>
          </a:xfrm>
          <a:prstGeom prst="rect">
            <a:avLst/>
          </a:prstGeom>
        </p:spPr>
      </p:pic>
    </p:spTree>
    <p:extLst>
      <p:ext uri="{BB962C8B-B14F-4D97-AF65-F5344CB8AC3E}">
        <p14:creationId xmlns:p14="http://schemas.microsoft.com/office/powerpoint/2010/main" val="280375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Review Plan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78054847"/>
              </p:ext>
            </p:extLst>
          </p:nvPr>
        </p:nvGraphicFramePr>
        <p:xfrm>
          <a:off x="1003005" y="1938197"/>
          <a:ext cx="6982046" cy="3365198"/>
        </p:xfrm>
        <a:graphic>
          <a:graphicData uri="http://schemas.openxmlformats.org/drawingml/2006/table">
            <a:tbl>
              <a:tblPr firstRow="1" bandRow="1">
                <a:tableStyleId>{5C22544A-7EE6-4342-B048-85BDC9FD1C3A}</a:tableStyleId>
              </a:tblPr>
              <a:tblGrid>
                <a:gridCol w="3491023">
                  <a:extLst>
                    <a:ext uri="{9D8B030D-6E8A-4147-A177-3AD203B41FA5}">
                      <a16:colId xmlns:a16="http://schemas.microsoft.com/office/drawing/2014/main" val="2534264695"/>
                    </a:ext>
                  </a:extLst>
                </a:gridCol>
                <a:gridCol w="3491023">
                  <a:extLst>
                    <a:ext uri="{9D8B030D-6E8A-4147-A177-3AD203B41FA5}">
                      <a16:colId xmlns:a16="http://schemas.microsoft.com/office/drawing/2014/main" val="996416173"/>
                    </a:ext>
                  </a:extLst>
                </a:gridCol>
              </a:tblGrid>
              <a:tr h="675955">
                <a:tc>
                  <a:txBody>
                    <a:bodyPr/>
                    <a:lstStyle/>
                    <a:p>
                      <a:r>
                        <a:rPr lang="en-US" sz="1800" dirty="0" smtClean="0"/>
                        <a:t>Date</a:t>
                      </a:r>
                      <a:r>
                        <a:rPr lang="en-US" sz="1800" baseline="0" dirty="0" smtClean="0"/>
                        <a:t> of Meeting (WJUSD Board of Trustees)</a:t>
                      </a:r>
                      <a:endParaRPr lang="en-US" sz="1800" dirty="0"/>
                    </a:p>
                  </a:txBody>
                  <a:tcPr/>
                </a:tc>
                <a:tc>
                  <a:txBody>
                    <a:bodyPr/>
                    <a:lstStyle/>
                    <a:p>
                      <a:r>
                        <a:rPr lang="en-US" sz="1800" dirty="0" smtClean="0"/>
                        <a:t>Goal/Data</a:t>
                      </a:r>
                      <a:endParaRPr lang="en-US" sz="1800" dirty="0"/>
                    </a:p>
                  </a:txBody>
                  <a:tcPr/>
                </a:tc>
                <a:extLst>
                  <a:ext uri="{0D108BD9-81ED-4DB2-BD59-A6C34878D82A}">
                    <a16:rowId xmlns:a16="http://schemas.microsoft.com/office/drawing/2014/main" val="2069422335"/>
                  </a:ext>
                </a:extLst>
              </a:tr>
              <a:tr h="538759">
                <a:tc>
                  <a:txBody>
                    <a:bodyPr/>
                    <a:lstStyle/>
                    <a:p>
                      <a:r>
                        <a:rPr lang="en-US" sz="1800" dirty="0" smtClean="0"/>
                        <a:t>September</a:t>
                      </a:r>
                      <a:r>
                        <a:rPr lang="en-US" sz="1800" baseline="0" dirty="0" smtClean="0"/>
                        <a:t> </a:t>
                      </a:r>
                      <a:endParaRPr lang="en-US" sz="1800" dirty="0"/>
                    </a:p>
                  </a:txBody>
                  <a:tcPr/>
                </a:tc>
                <a:tc>
                  <a:txBody>
                    <a:bodyPr/>
                    <a:lstStyle/>
                    <a:p>
                      <a:r>
                        <a:rPr lang="en-US" sz="1800" dirty="0" smtClean="0"/>
                        <a:t>Goal</a:t>
                      </a:r>
                      <a:r>
                        <a:rPr lang="en-US" sz="1800" baseline="0" dirty="0" smtClean="0"/>
                        <a:t> 1/Local District Assessments</a:t>
                      </a:r>
                      <a:endParaRPr lang="en-US" sz="1800" dirty="0"/>
                    </a:p>
                  </a:txBody>
                  <a:tcPr/>
                </a:tc>
                <a:extLst>
                  <a:ext uri="{0D108BD9-81ED-4DB2-BD59-A6C34878D82A}">
                    <a16:rowId xmlns:a16="http://schemas.microsoft.com/office/drawing/2014/main" val="3897349885"/>
                  </a:ext>
                </a:extLst>
              </a:tr>
              <a:tr h="544914">
                <a:tc>
                  <a:txBody>
                    <a:bodyPr/>
                    <a:lstStyle/>
                    <a:p>
                      <a:r>
                        <a:rPr lang="en-US" sz="1800" dirty="0" smtClean="0"/>
                        <a:t>October</a:t>
                      </a:r>
                      <a:endParaRPr lang="en-US" sz="1800" dirty="0"/>
                    </a:p>
                  </a:txBody>
                  <a:tcPr/>
                </a:tc>
                <a:tc>
                  <a:txBody>
                    <a:bodyPr/>
                    <a:lstStyle/>
                    <a:p>
                      <a:r>
                        <a:rPr lang="en-US" sz="1800" dirty="0" smtClean="0"/>
                        <a:t>Goal 2/ Graduation</a:t>
                      </a:r>
                      <a:r>
                        <a:rPr lang="en-US" sz="1800" baseline="0" dirty="0" smtClean="0"/>
                        <a:t> Rate</a:t>
                      </a:r>
                      <a:endParaRPr lang="en-US" sz="1800" dirty="0"/>
                    </a:p>
                  </a:txBody>
                  <a:tcPr/>
                </a:tc>
                <a:extLst>
                  <a:ext uri="{0D108BD9-81ED-4DB2-BD59-A6C34878D82A}">
                    <a16:rowId xmlns:a16="http://schemas.microsoft.com/office/drawing/2014/main" val="309311903"/>
                  </a:ext>
                </a:extLst>
              </a:tr>
              <a:tr h="536721">
                <a:tc>
                  <a:txBody>
                    <a:bodyPr/>
                    <a:lstStyle/>
                    <a:p>
                      <a:r>
                        <a:rPr lang="en-US" sz="1800" dirty="0" smtClean="0"/>
                        <a:t>November</a:t>
                      </a:r>
                      <a:endParaRPr lang="en-US" sz="1800" dirty="0"/>
                    </a:p>
                  </a:txBody>
                  <a:tcPr/>
                </a:tc>
                <a:tc>
                  <a:txBody>
                    <a:bodyPr/>
                    <a:lstStyle/>
                    <a:p>
                      <a:r>
                        <a:rPr lang="en-US" sz="1800" dirty="0" smtClean="0"/>
                        <a:t>Goal</a:t>
                      </a:r>
                      <a:r>
                        <a:rPr lang="en-US" sz="1800" baseline="0" dirty="0" smtClean="0"/>
                        <a:t> 3/ Suspension Rate</a:t>
                      </a:r>
                      <a:endParaRPr lang="en-US" sz="1800" dirty="0"/>
                    </a:p>
                  </a:txBody>
                  <a:tcPr/>
                </a:tc>
                <a:extLst>
                  <a:ext uri="{0D108BD9-81ED-4DB2-BD59-A6C34878D82A}">
                    <a16:rowId xmlns:a16="http://schemas.microsoft.com/office/drawing/2014/main" val="1020093099"/>
                  </a:ext>
                </a:extLst>
              </a:tr>
              <a:tr h="656431">
                <a:tc>
                  <a:txBody>
                    <a:bodyPr/>
                    <a:lstStyle/>
                    <a:p>
                      <a:r>
                        <a:rPr lang="en-US" sz="1800" dirty="0" smtClean="0"/>
                        <a:t>December </a:t>
                      </a:r>
                      <a:endParaRPr lang="en-US" sz="1800" dirty="0"/>
                    </a:p>
                  </a:txBody>
                  <a:tcPr/>
                </a:tc>
                <a:tc>
                  <a:txBody>
                    <a:bodyPr/>
                    <a:lstStyle/>
                    <a:p>
                      <a:r>
                        <a:rPr lang="en-US" sz="1800" dirty="0" smtClean="0"/>
                        <a:t>Goal 4/ Reclassification of English Learners</a:t>
                      </a:r>
                      <a:endParaRPr lang="en-US" sz="1800" dirty="0"/>
                    </a:p>
                  </a:txBody>
                  <a:tcPr/>
                </a:tc>
                <a:extLst>
                  <a:ext uri="{0D108BD9-81ED-4DB2-BD59-A6C34878D82A}">
                    <a16:rowId xmlns:a16="http://schemas.microsoft.com/office/drawing/2014/main" val="1616904054"/>
                  </a:ext>
                </a:extLst>
              </a:tr>
              <a:tr h="412418">
                <a:tc>
                  <a:txBody>
                    <a:bodyPr/>
                    <a:lstStyle/>
                    <a:p>
                      <a:r>
                        <a:rPr lang="en-US" sz="1800" dirty="0" smtClean="0"/>
                        <a:t>January </a:t>
                      </a:r>
                      <a:endParaRPr lang="en-US" sz="1800" dirty="0"/>
                    </a:p>
                  </a:txBody>
                  <a:tcPr/>
                </a:tc>
                <a:tc>
                  <a:txBody>
                    <a:bodyPr/>
                    <a:lstStyle/>
                    <a:p>
                      <a:r>
                        <a:rPr lang="en-US" sz="1800" dirty="0" smtClean="0"/>
                        <a:t>Goal</a:t>
                      </a:r>
                      <a:r>
                        <a:rPr lang="en-US" sz="1800" baseline="0" dirty="0" smtClean="0"/>
                        <a:t> 5/ Healthy Kids Survey</a:t>
                      </a:r>
                      <a:endParaRPr lang="en-US" sz="1800" dirty="0"/>
                    </a:p>
                  </a:txBody>
                  <a:tcPr/>
                </a:tc>
                <a:extLst>
                  <a:ext uri="{0D108BD9-81ED-4DB2-BD59-A6C34878D82A}">
                    <a16:rowId xmlns:a16="http://schemas.microsoft.com/office/drawing/2014/main" val="3832805427"/>
                  </a:ext>
                </a:extLst>
              </a:tr>
            </a:tbl>
          </a:graphicData>
        </a:graphic>
      </p:graphicFrame>
    </p:spTree>
    <p:extLst>
      <p:ext uri="{BB962C8B-B14F-4D97-AF65-F5344CB8AC3E}">
        <p14:creationId xmlns:p14="http://schemas.microsoft.com/office/powerpoint/2010/main" val="3030281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Questions?</a:t>
            </a:r>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22055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WJUSD</a:t>
            </a:r>
            <a:r>
              <a:rPr lang="en-US" dirty="0" smtClean="0"/>
              <a:t> </a:t>
            </a:r>
            <a:r>
              <a:rPr lang="en-US" dirty="0" smtClean="0"/>
              <a:t>Local Control Accountability </a:t>
            </a:r>
            <a:r>
              <a:rPr lang="en-US" dirty="0" smtClean="0"/>
              <a:t>Plan 2017-20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2768705"/>
              </p:ext>
            </p:extLst>
          </p:nvPr>
        </p:nvGraphicFramePr>
        <p:xfrm>
          <a:off x="609600" y="2129589"/>
          <a:ext cx="7924800" cy="417830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2089150">
                <a:tc>
                  <a:txBody>
                    <a:bodyPr/>
                    <a:lstStyle/>
                    <a:p>
                      <a:endParaRPr lang="en-US" dirty="0"/>
                    </a:p>
                  </a:txBody>
                  <a:tcPr/>
                </a:tc>
                <a:tc>
                  <a:txBody>
                    <a:bodyPr/>
                    <a:lstStyle/>
                    <a:p>
                      <a:endParaRPr lang="en-US"/>
                    </a:p>
                  </a:txBody>
                  <a:tcPr/>
                </a:tc>
                <a:extLst>
                  <a:ext uri="{0D108BD9-81ED-4DB2-BD59-A6C34878D82A}">
                    <a16:rowId xmlns:a16="http://schemas.microsoft.com/office/drawing/2014/main" val="10000"/>
                  </a:ext>
                </a:extLst>
              </a:tr>
              <a:tr h="2089150">
                <a:tc>
                  <a:txBody>
                    <a:bodyPr/>
                    <a:lstStyle/>
                    <a:p>
                      <a:pPr algn="ctr"/>
                      <a:r>
                        <a:rPr lang="en-US" b="1" u="sng" dirty="0" smtClean="0"/>
                        <a:t>Supports</a:t>
                      </a:r>
                      <a:r>
                        <a:rPr lang="en-US" b="1" u="sng" baseline="0" dirty="0" smtClean="0"/>
                        <a:t> for Schools and Programs</a:t>
                      </a:r>
                      <a:endParaRPr lang="en-US" b="1" u="sng" dirty="0" smtClean="0"/>
                    </a:p>
                    <a:p>
                      <a:pPr algn="ctr"/>
                      <a:endParaRPr lang="en-US" dirty="0" smtClean="0"/>
                    </a:p>
                    <a:p>
                      <a:pPr algn="ctr"/>
                      <a:r>
                        <a:rPr lang="en-US" dirty="0" smtClean="0"/>
                        <a:t>District Goals</a:t>
                      </a:r>
                    </a:p>
                    <a:p>
                      <a:pPr algn="ctr"/>
                      <a:r>
                        <a:rPr lang="en-US" dirty="0" smtClean="0"/>
                        <a:t>Equity and Access</a:t>
                      </a:r>
                    </a:p>
                    <a:p>
                      <a:pPr algn="ctr"/>
                      <a:r>
                        <a:rPr lang="en-US" dirty="0" smtClean="0"/>
                        <a:t>Gap Analysis and Priorities</a:t>
                      </a:r>
                    </a:p>
                    <a:p>
                      <a:pPr algn="ctr"/>
                      <a:r>
                        <a:rPr lang="en-US" dirty="0" smtClean="0"/>
                        <a:t>Instructional Focus</a:t>
                      </a:r>
                    </a:p>
                    <a:p>
                      <a:pPr algn="ctr"/>
                      <a:r>
                        <a:rPr lang="en-US" dirty="0" smtClean="0"/>
                        <a:t>Single</a:t>
                      </a:r>
                      <a:r>
                        <a:rPr lang="en-US" baseline="0" dirty="0" smtClean="0"/>
                        <a:t> Plan for Student Achievement</a:t>
                      </a:r>
                    </a:p>
                  </a:txBody>
                  <a:tcPr/>
                </a:tc>
                <a:tc>
                  <a:txBody>
                    <a:bodyPr/>
                    <a:lstStyle/>
                    <a:p>
                      <a:pPr algn="ctr"/>
                      <a:r>
                        <a:rPr lang="en-US" b="1" u="sng" dirty="0" smtClean="0"/>
                        <a:t>Supports </a:t>
                      </a:r>
                      <a:r>
                        <a:rPr lang="en-US" b="1" u="sng" dirty="0" smtClean="0"/>
                        <a:t>for</a:t>
                      </a:r>
                      <a:r>
                        <a:rPr lang="en-US" b="1" u="sng" baseline="0" dirty="0" smtClean="0"/>
                        <a:t> Students and Families</a:t>
                      </a:r>
                      <a:endParaRPr lang="en-US" b="1" u="sng" dirty="0" smtClean="0"/>
                    </a:p>
                    <a:p>
                      <a:pPr algn="ctr"/>
                      <a:endParaRPr lang="en-US" b="1" u="sng" dirty="0" smtClean="0"/>
                    </a:p>
                    <a:p>
                      <a:pPr algn="ctr"/>
                      <a:r>
                        <a:rPr lang="en-US" b="0" u="none" dirty="0" smtClean="0"/>
                        <a:t>Foster and Homeless Student</a:t>
                      </a:r>
                      <a:r>
                        <a:rPr lang="en-US" b="0" u="none" baseline="0" dirty="0" smtClean="0"/>
                        <a:t> support</a:t>
                      </a:r>
                      <a:endParaRPr lang="en-US" b="0" u="none" dirty="0" smtClean="0"/>
                    </a:p>
                    <a:p>
                      <a:pPr algn="ctr"/>
                      <a:r>
                        <a:rPr lang="en-US" b="0" u="none" dirty="0" smtClean="0"/>
                        <a:t>1:1 </a:t>
                      </a:r>
                      <a:r>
                        <a:rPr lang="en-US" b="0" u="none" dirty="0" err="1" smtClean="0"/>
                        <a:t>chromebooks</a:t>
                      </a:r>
                      <a:r>
                        <a:rPr lang="en-US" b="0" u="none" dirty="0" smtClean="0"/>
                        <a:t> and wireless access</a:t>
                      </a:r>
                    </a:p>
                    <a:p>
                      <a:pPr algn="ctr"/>
                      <a:r>
                        <a:rPr lang="en-US" b="0" u="none" dirty="0" smtClean="0"/>
                        <a:t>Counseling</a:t>
                      </a:r>
                      <a:r>
                        <a:rPr lang="en-US" b="0" u="none" baseline="0" dirty="0" smtClean="0"/>
                        <a:t> services</a:t>
                      </a:r>
                      <a:endParaRPr lang="en-US" b="0" u="none" dirty="0" smtClean="0"/>
                    </a:p>
                    <a:p>
                      <a:pPr algn="ctr"/>
                      <a:r>
                        <a:rPr lang="en-US" b="0" u="none" dirty="0" smtClean="0"/>
                        <a:t>Family Engagement</a:t>
                      </a:r>
                    </a:p>
                    <a:p>
                      <a:pPr algn="ctr"/>
                      <a:r>
                        <a:rPr lang="en-US" b="0" u="none" dirty="0" smtClean="0"/>
                        <a:t>Parent Project</a:t>
                      </a:r>
                      <a:endParaRPr lang="en-US" b="0" u="none" dirty="0"/>
                    </a:p>
                  </a:txBody>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2267647"/>
            <a:ext cx="3223431" cy="174766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0692" y="2267647"/>
            <a:ext cx="3443198" cy="1747661"/>
          </a:xfrm>
          <a:prstGeom prst="rect">
            <a:avLst/>
          </a:prstGeom>
        </p:spPr>
      </p:pic>
    </p:spTree>
    <p:extLst>
      <p:ext uri="{BB962C8B-B14F-4D97-AF65-F5344CB8AC3E}">
        <p14:creationId xmlns:p14="http://schemas.microsoft.com/office/powerpoint/2010/main" val="2451586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Revisiting the Local Control Funding Formula (LCFF)</a:t>
            </a:r>
            <a:endParaRPr lang="en-US" dirty="0"/>
          </a:p>
        </p:txBody>
      </p:sp>
      <p:sp>
        <p:nvSpPr>
          <p:cNvPr id="3" name="Content Placeholder 2"/>
          <p:cNvSpPr>
            <a:spLocks noGrp="1"/>
          </p:cNvSpPr>
          <p:nvPr>
            <p:ph type="body" sz="half" idx="2"/>
          </p:nvPr>
        </p:nvSpPr>
        <p:spPr/>
        <p:txBody>
          <a:bodyPr>
            <a:normAutofit/>
          </a:bodyPr>
          <a:lstStyle/>
          <a:p>
            <a:r>
              <a:rPr lang="en-US" dirty="0" smtClean="0"/>
              <a:t>Greatly simplifies state funding for local educational agencies (LEAs)</a:t>
            </a:r>
          </a:p>
        </p:txBody>
      </p:sp>
      <p:sp>
        <p:nvSpPr>
          <p:cNvPr id="6" name="TextBox 5"/>
          <p:cNvSpPr txBox="1"/>
          <p:nvPr/>
        </p:nvSpPr>
        <p:spPr>
          <a:xfrm>
            <a:off x="304800" y="4572000"/>
            <a:ext cx="2133600" cy="646331"/>
          </a:xfrm>
          <a:prstGeom prst="rect">
            <a:avLst/>
          </a:prstGeom>
          <a:noFill/>
        </p:spPr>
        <p:txBody>
          <a:bodyPr wrap="square" rtlCol="0">
            <a:spAutoFit/>
          </a:bodyPr>
          <a:lstStyle/>
          <a:p>
            <a:pPr algn="ctr"/>
            <a:r>
              <a:rPr lang="en-US" dirty="0" smtClean="0"/>
              <a:t>Per Student </a:t>
            </a:r>
            <a:br>
              <a:rPr lang="en-US" dirty="0" smtClean="0"/>
            </a:br>
            <a:r>
              <a:rPr lang="en-US" dirty="0" smtClean="0"/>
              <a:t>Base Amount</a:t>
            </a:r>
            <a:endParaRPr lang="en-US" dirty="0"/>
          </a:p>
        </p:txBody>
      </p:sp>
      <p:sp>
        <p:nvSpPr>
          <p:cNvPr id="7" name="Plus 6"/>
          <p:cNvSpPr/>
          <p:nvPr/>
        </p:nvSpPr>
        <p:spPr>
          <a:xfrm>
            <a:off x="2209800" y="3188732"/>
            <a:ext cx="1016000" cy="1066800"/>
          </a:xfrm>
          <a:prstGeom prst="mathPlus">
            <a:avLst>
              <a:gd name="adj1" fmla="val 48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0" y="3581400"/>
            <a:ext cx="2133600" cy="369332"/>
          </a:xfrm>
          <a:prstGeom prst="rect">
            <a:avLst/>
          </a:prstGeom>
          <a:noFill/>
        </p:spPr>
        <p:txBody>
          <a:bodyPr wrap="square" rtlCol="0">
            <a:spAutoFit/>
          </a:bodyPr>
          <a:lstStyle/>
          <a:p>
            <a:pPr algn="ctr"/>
            <a:r>
              <a:rPr lang="en-US" dirty="0" smtClean="0"/>
              <a:t>Grade Level</a:t>
            </a:r>
            <a:endParaRPr lang="en-US" dirty="0"/>
          </a:p>
        </p:txBody>
      </p:sp>
      <p:sp>
        <p:nvSpPr>
          <p:cNvPr id="12" name="TextBox 11"/>
          <p:cNvSpPr txBox="1"/>
          <p:nvPr/>
        </p:nvSpPr>
        <p:spPr>
          <a:xfrm>
            <a:off x="3276600" y="5181600"/>
            <a:ext cx="3200400" cy="923330"/>
          </a:xfrm>
          <a:prstGeom prst="rect">
            <a:avLst/>
          </a:prstGeom>
          <a:noFill/>
        </p:spPr>
        <p:txBody>
          <a:bodyPr wrap="square" rtlCol="0">
            <a:spAutoFit/>
          </a:bodyPr>
          <a:lstStyle/>
          <a:p>
            <a:pPr algn="ctr"/>
            <a:r>
              <a:rPr lang="en-US" dirty="0" smtClean="0"/>
              <a:t>Demographics</a:t>
            </a:r>
            <a:br>
              <a:rPr lang="en-US" dirty="0" smtClean="0"/>
            </a:br>
            <a:r>
              <a:rPr lang="en-US" dirty="0" smtClean="0"/>
              <a:t>(Low income, English Learner, and/or Foster Youth)</a:t>
            </a:r>
            <a:endParaRPr lang="en-US" dirty="0"/>
          </a:p>
        </p:txBody>
      </p:sp>
      <p:sp>
        <p:nvSpPr>
          <p:cNvPr id="14" name="TextBox 13"/>
          <p:cNvSpPr txBox="1"/>
          <p:nvPr/>
        </p:nvSpPr>
        <p:spPr>
          <a:xfrm>
            <a:off x="3810000" y="1828800"/>
            <a:ext cx="2133600" cy="369332"/>
          </a:xfrm>
          <a:prstGeom prst="rect">
            <a:avLst/>
          </a:prstGeom>
          <a:noFill/>
        </p:spPr>
        <p:txBody>
          <a:bodyPr wrap="square" rtlCol="0">
            <a:spAutoFit/>
          </a:bodyPr>
          <a:lstStyle/>
          <a:p>
            <a:pPr algn="ctr"/>
            <a:r>
              <a:rPr lang="en-US" b="1" dirty="0" smtClean="0"/>
              <a:t>ADJUSTMENTS</a:t>
            </a:r>
            <a:endParaRPr lang="en-US" b="1" dirty="0"/>
          </a:p>
        </p:txBody>
      </p:sp>
      <p:sp>
        <p:nvSpPr>
          <p:cNvPr id="15" name="Left Bracket 14"/>
          <p:cNvSpPr/>
          <p:nvPr/>
        </p:nvSpPr>
        <p:spPr>
          <a:xfrm>
            <a:off x="3251172" y="2113002"/>
            <a:ext cx="406428" cy="398299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ket 15"/>
          <p:cNvSpPr/>
          <p:nvPr/>
        </p:nvSpPr>
        <p:spPr>
          <a:xfrm flipH="1">
            <a:off x="5994372" y="2113002"/>
            <a:ext cx="406428" cy="398299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Equal 16"/>
          <p:cNvSpPr/>
          <p:nvPr/>
        </p:nvSpPr>
        <p:spPr>
          <a:xfrm>
            <a:off x="6477000" y="3505200"/>
            <a:ext cx="762000" cy="457200"/>
          </a:xfrm>
          <a:prstGeom prst="mathEqual">
            <a:avLst>
              <a:gd name="adj1" fmla="val 10345"/>
              <a:gd name="adj2"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7010400" y="3124200"/>
            <a:ext cx="2133600" cy="1015663"/>
          </a:xfrm>
          <a:prstGeom prst="rect">
            <a:avLst/>
          </a:prstGeom>
          <a:noFill/>
        </p:spPr>
        <p:txBody>
          <a:bodyPr wrap="square" rtlCol="0">
            <a:spAutoFit/>
          </a:bodyPr>
          <a:lstStyle/>
          <a:p>
            <a:pPr algn="ctr"/>
            <a:r>
              <a:rPr lang="en-US" sz="6000" b="1" dirty="0" smtClean="0">
                <a:solidFill>
                  <a:schemeClr val="accent1"/>
                </a:solidFill>
              </a:rPr>
              <a:t>$</a:t>
            </a:r>
            <a:endParaRPr lang="en-US" sz="6000" dirty="0"/>
          </a:p>
        </p:txBody>
      </p:sp>
      <p:sp>
        <p:nvSpPr>
          <p:cNvPr id="21" name="TextBox 3"/>
          <p:cNvSpPr txBox="1">
            <a:spLocks noChangeArrowheads="1"/>
          </p:cNvSpPr>
          <p:nvPr/>
        </p:nvSpPr>
        <p:spPr bwMode="auto">
          <a:xfrm>
            <a:off x="8305800" y="6488113"/>
            <a:ext cx="609600" cy="369332"/>
          </a:xfrm>
          <a:prstGeom prst="rect">
            <a:avLst/>
          </a:prstGeom>
          <a:noFill/>
          <a:ln w="9525">
            <a:noFill/>
            <a:miter lim="800000"/>
            <a:headEnd/>
            <a:tailEnd/>
          </a:ln>
        </p:spPr>
        <p:txBody>
          <a:bodyPr wrap="square">
            <a:spAutoFit/>
          </a:bodyPr>
          <a:lstStyle/>
          <a:p>
            <a:pPr algn="r"/>
            <a:r>
              <a:rPr lang="en-US" b="1" dirty="0" smtClean="0">
                <a:latin typeface="Arial Narrow" pitchFamily="34" charset="0"/>
              </a:rPr>
              <a:t>11</a:t>
            </a:r>
            <a:endParaRPr lang="en-US" b="1" dirty="0">
              <a:latin typeface="Arial Narrow" pitchFamily="34" charset="0"/>
            </a:endParaRPr>
          </a:p>
        </p:txBody>
      </p:sp>
      <p:pic>
        <p:nvPicPr>
          <p:cNvPr id="1026" name="Picture 2"/>
          <p:cNvPicPr>
            <a:picLocks noChangeAspect="1" noChangeArrowheads="1"/>
          </p:cNvPicPr>
          <p:nvPr/>
        </p:nvPicPr>
        <p:blipFill>
          <a:blip r:embed="rId3"/>
          <a:srcRect/>
          <a:stretch>
            <a:fillRect/>
          </a:stretch>
        </p:blipFill>
        <p:spPr bwMode="auto">
          <a:xfrm>
            <a:off x="964924" y="3124200"/>
            <a:ext cx="800100" cy="13874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3810000" y="2193925"/>
            <a:ext cx="2125663" cy="13874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3901450" y="3899645"/>
            <a:ext cx="1997075" cy="1303337"/>
          </a:xfrm>
          <a:prstGeom prst="rect">
            <a:avLst/>
          </a:prstGeom>
          <a:noFill/>
          <a:ln w="9525">
            <a:noFill/>
            <a:miter lim="800000"/>
            <a:headEnd/>
            <a:tailEnd/>
          </a:ln>
          <a:effectLst/>
        </p:spPr>
      </p:pic>
    </p:spTree>
    <p:extLst>
      <p:ext uri="{BB962C8B-B14F-4D97-AF65-F5344CB8AC3E}">
        <p14:creationId xmlns:p14="http://schemas.microsoft.com/office/powerpoint/2010/main" val="37320047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ney-Bag-copy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 y="1676329"/>
            <a:ext cx="3156257" cy="3532116"/>
          </a:xfrm>
          <a:prstGeom prst="rect">
            <a:avLst/>
          </a:prstGeom>
        </p:spPr>
      </p:pic>
      <p:sp>
        <p:nvSpPr>
          <p:cNvPr id="6" name="Rectangle 5"/>
          <p:cNvSpPr/>
          <p:nvPr/>
        </p:nvSpPr>
        <p:spPr>
          <a:xfrm>
            <a:off x="2944760" y="3328639"/>
            <a:ext cx="2228244"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Linked To</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6"/>
          <p:cNvPicPr>
            <a:picLocks noChangeAspect="1"/>
          </p:cNvPicPr>
          <p:nvPr/>
        </p:nvPicPr>
        <p:blipFill>
          <a:blip r:embed="rId4"/>
          <a:stretch>
            <a:fillRect/>
          </a:stretch>
        </p:blipFill>
        <p:spPr>
          <a:xfrm>
            <a:off x="5407544" y="2202379"/>
            <a:ext cx="3492500" cy="2324100"/>
          </a:xfrm>
          <a:prstGeom prst="rect">
            <a:avLst/>
          </a:prstGeom>
        </p:spPr>
      </p:pic>
    </p:spTree>
    <p:extLst>
      <p:ext uri="{BB962C8B-B14F-4D97-AF65-F5344CB8AC3E}">
        <p14:creationId xmlns:p14="http://schemas.microsoft.com/office/powerpoint/2010/main" val="3072349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LCAP Big Ideas</a:t>
            </a:r>
            <a:endParaRPr lang="en-US" dirty="0"/>
          </a:p>
        </p:txBody>
      </p:sp>
      <p:sp>
        <p:nvSpPr>
          <p:cNvPr id="3" name="Content Placeholder 2"/>
          <p:cNvSpPr>
            <a:spLocks noGrp="1"/>
          </p:cNvSpPr>
          <p:nvPr>
            <p:ph idx="1"/>
          </p:nvPr>
        </p:nvSpPr>
        <p:spPr>
          <a:xfrm>
            <a:off x="609600" y="1600200"/>
            <a:ext cx="7924800" cy="4114800"/>
          </a:xfrm>
          <a:prstGeom prst="rect">
            <a:avLst/>
          </a:prstGeom>
        </p:spPr>
        <p:txBody>
          <a:bodyPr>
            <a:normAutofit/>
          </a:bodyPr>
          <a:lstStyle/>
          <a:p>
            <a:r>
              <a:rPr lang="en-US" sz="2800" dirty="0" smtClean="0"/>
              <a:t>LCAP is a 3-year plan, intended to be an iterative, data-driven and student-centered process</a:t>
            </a:r>
          </a:p>
          <a:p>
            <a:r>
              <a:rPr lang="en-US" sz="2800" dirty="0"/>
              <a:t>The LCAP </a:t>
            </a:r>
            <a:r>
              <a:rPr lang="en-US" sz="2800" dirty="0" smtClean="0"/>
              <a:t>is about the goals and what needs to be achieved and the budget is aligned to those goals</a:t>
            </a:r>
          </a:p>
          <a:p>
            <a:r>
              <a:rPr lang="en-US" sz="2800" dirty="0" smtClean="0"/>
              <a:t>Fund that which contributes most to performance</a:t>
            </a:r>
          </a:p>
          <a:p>
            <a:r>
              <a:rPr lang="en-US" sz="2800" dirty="0" smtClean="0"/>
              <a:t>LCAP development is in consultation with stakeholder groups</a:t>
            </a:r>
          </a:p>
          <a:p>
            <a:r>
              <a:rPr lang="en-US" sz="2800" dirty="0" smtClean="0"/>
              <a:t>LCAP will be taken for Board approval in June </a:t>
            </a:r>
            <a:endParaRPr lang="en-US" sz="2800" dirty="0"/>
          </a:p>
        </p:txBody>
      </p:sp>
    </p:spTree>
    <p:extLst>
      <p:ext uri="{BB962C8B-B14F-4D97-AF65-F5344CB8AC3E}">
        <p14:creationId xmlns:p14="http://schemas.microsoft.com/office/powerpoint/2010/main" val="121518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service?</a:t>
            </a:r>
            <a:endParaRPr lang="en-US" dirty="0"/>
          </a:p>
        </p:txBody>
      </p:sp>
      <p:sp>
        <p:nvSpPr>
          <p:cNvPr id="3" name="Content Placeholder 2"/>
          <p:cNvSpPr>
            <a:spLocks noGrp="1"/>
          </p:cNvSpPr>
          <p:nvPr>
            <p:ph idx="1"/>
          </p:nvPr>
        </p:nvSpPr>
        <p:spPr/>
        <p:txBody>
          <a:bodyPr>
            <a:normAutofit/>
          </a:bodyPr>
          <a:lstStyle/>
          <a:p>
            <a:r>
              <a:rPr lang="en-US" sz="2400" dirty="0" smtClean="0"/>
              <a:t>Service connotes a category of coordinated/coherent actions that will accomplish its goals of improving student learning.</a:t>
            </a:r>
          </a:p>
          <a:p>
            <a:pPr marL="0" indent="0">
              <a:buNone/>
            </a:pPr>
            <a:endParaRPr lang="en-US" sz="2400" dirty="0" smtClean="0"/>
          </a:p>
          <a:p>
            <a:r>
              <a:rPr lang="en-US" sz="2400" dirty="0" smtClean="0"/>
              <a:t>Service reflects a Theory of Action:</a:t>
            </a:r>
          </a:p>
          <a:p>
            <a:pPr marL="457200" lvl="1" indent="0">
              <a:buNone/>
            </a:pPr>
            <a:r>
              <a:rPr lang="en-US" sz="2000" i="1" dirty="0" smtClean="0">
                <a:solidFill>
                  <a:srgbClr val="FF0000"/>
                </a:solidFill>
              </a:rPr>
              <a:t>If we provide a personalized learning environment then students will </a:t>
            </a:r>
            <a:r>
              <a:rPr lang="en-US" sz="2000" i="1" dirty="0">
                <a:solidFill>
                  <a:srgbClr val="FF0000"/>
                </a:solidFill>
              </a:rPr>
              <a:t> become </a:t>
            </a:r>
            <a:r>
              <a:rPr lang="en-US" sz="2000" i="1" dirty="0" smtClean="0">
                <a:solidFill>
                  <a:srgbClr val="FF0000"/>
                </a:solidFill>
              </a:rPr>
              <a:t>resilient, accelerate in  their learning, and leave college and career ready.</a:t>
            </a:r>
            <a:endParaRPr lang="en-US" sz="2000" i="1" dirty="0">
              <a:solidFill>
                <a:srgbClr val="FF0000"/>
              </a:solidFill>
            </a:endParaRPr>
          </a:p>
        </p:txBody>
      </p:sp>
    </p:spTree>
    <p:extLst>
      <p:ext uri="{BB962C8B-B14F-4D97-AF65-F5344CB8AC3E}">
        <p14:creationId xmlns:p14="http://schemas.microsoft.com/office/powerpoint/2010/main" val="307618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444500"/>
            <a:ext cx="7406640" cy="1356360"/>
          </a:xfrm>
        </p:spPr>
        <p:txBody>
          <a:bodyPr>
            <a:normAutofit/>
          </a:bodyPr>
          <a:lstStyle/>
          <a:p>
            <a:r>
              <a:rPr lang="en-US" sz="3600" b="1" dirty="0" smtClean="0"/>
              <a:t>Services</a:t>
            </a:r>
            <a:endParaRPr lang="en-US" sz="3600" b="1" dirty="0"/>
          </a:p>
        </p:txBody>
      </p:sp>
      <p:sp>
        <p:nvSpPr>
          <p:cNvPr id="3" name="Content Placeholder 2"/>
          <p:cNvSpPr>
            <a:spLocks noGrp="1"/>
          </p:cNvSpPr>
          <p:nvPr>
            <p:ph idx="1"/>
          </p:nvPr>
        </p:nvSpPr>
        <p:spPr>
          <a:xfrm>
            <a:off x="743803" y="1415909"/>
            <a:ext cx="8229600" cy="5097206"/>
          </a:xfrm>
        </p:spPr>
        <p:txBody>
          <a:bodyPr>
            <a:normAutofit fontScale="70000" lnSpcReduction="20000"/>
          </a:bodyPr>
          <a:lstStyle/>
          <a:p>
            <a:pPr marL="457200" lvl="1" indent="0">
              <a:buNone/>
            </a:pPr>
            <a:endParaRPr lang="en-US" sz="3000" dirty="0" smtClean="0"/>
          </a:p>
          <a:p>
            <a:pPr marL="0" indent="0">
              <a:buNone/>
            </a:pPr>
            <a:r>
              <a:rPr lang="en-US" sz="3000" b="1" dirty="0" smtClean="0">
                <a:solidFill>
                  <a:srgbClr val="FF0000"/>
                </a:solidFill>
              </a:rPr>
              <a:t>Equity &amp; Access</a:t>
            </a:r>
          </a:p>
          <a:p>
            <a:pPr lvl="1">
              <a:buFont typeface="Wingdings" charset="2"/>
              <a:buChar char=""/>
            </a:pPr>
            <a:r>
              <a:rPr lang="en-US" sz="3000" dirty="0" smtClean="0"/>
              <a:t>Data systems provide real time data</a:t>
            </a:r>
          </a:p>
          <a:p>
            <a:pPr lvl="1">
              <a:buFont typeface="Wingdings" charset="2"/>
              <a:buChar char=""/>
            </a:pPr>
            <a:r>
              <a:rPr lang="en-US" sz="3000" dirty="0" smtClean="0"/>
              <a:t>Rigorous curriculum </a:t>
            </a:r>
            <a:r>
              <a:rPr lang="en-US" sz="3000" dirty="0" smtClean="0"/>
              <a:t>with choice</a:t>
            </a:r>
            <a:endParaRPr lang="en-US" sz="3000" dirty="0" smtClean="0"/>
          </a:p>
          <a:p>
            <a:pPr lvl="1">
              <a:buFont typeface="Wingdings" charset="2"/>
              <a:buChar char=""/>
            </a:pPr>
            <a:r>
              <a:rPr lang="en-US" sz="3000" dirty="0" smtClean="0"/>
              <a:t>Supports and Interventions</a:t>
            </a:r>
          </a:p>
          <a:p>
            <a:pPr lvl="1">
              <a:buFont typeface="Wingdings" charset="2"/>
              <a:buChar char=""/>
            </a:pPr>
            <a:endParaRPr lang="en-US" sz="3000" dirty="0" smtClean="0"/>
          </a:p>
          <a:p>
            <a:pPr marL="0" indent="0">
              <a:buNone/>
            </a:pPr>
            <a:r>
              <a:rPr lang="en-US" sz="3000" b="1" dirty="0" smtClean="0">
                <a:solidFill>
                  <a:srgbClr val="FF0000"/>
                </a:solidFill>
              </a:rPr>
              <a:t>Capacity Building</a:t>
            </a:r>
          </a:p>
          <a:p>
            <a:pPr lvl="1">
              <a:buFont typeface="Wingdings" charset="2"/>
              <a:buChar char=""/>
            </a:pPr>
            <a:r>
              <a:rPr lang="en-US" sz="3000" dirty="0" smtClean="0"/>
              <a:t>Professional Learning for all adults, rooted in student achievement</a:t>
            </a:r>
          </a:p>
          <a:p>
            <a:pPr lvl="1">
              <a:buFont typeface="Wingdings" charset="2"/>
              <a:buChar char=""/>
            </a:pPr>
            <a:r>
              <a:rPr lang="en-US" sz="3000" dirty="0" smtClean="0"/>
              <a:t>Time for </a:t>
            </a:r>
            <a:r>
              <a:rPr lang="en-US" sz="3000" dirty="0" smtClean="0"/>
              <a:t>collaboration and </a:t>
            </a:r>
            <a:r>
              <a:rPr lang="en-US" sz="3000" dirty="0" smtClean="0"/>
              <a:t>observing </a:t>
            </a:r>
            <a:r>
              <a:rPr lang="en-US" sz="3000" dirty="0" smtClean="0"/>
              <a:t>instruction</a:t>
            </a:r>
            <a:endParaRPr lang="en-US" sz="3000" dirty="0" smtClean="0"/>
          </a:p>
          <a:p>
            <a:pPr lvl="1">
              <a:buFont typeface="Wingdings" charset="2"/>
              <a:buChar char=""/>
            </a:pPr>
            <a:r>
              <a:rPr lang="en-US" sz="3000" dirty="0" smtClean="0"/>
              <a:t>Job-embedded coaching</a:t>
            </a:r>
            <a:endParaRPr lang="en-US" sz="3000" dirty="0" smtClean="0"/>
          </a:p>
          <a:p>
            <a:pPr lvl="1">
              <a:buFont typeface="Wingdings" charset="2"/>
              <a:buChar char=""/>
            </a:pPr>
            <a:r>
              <a:rPr lang="en-US" sz="3000" dirty="0" smtClean="0"/>
              <a:t>Developing strengths and </a:t>
            </a:r>
            <a:r>
              <a:rPr lang="en-US" sz="3000" dirty="0" smtClean="0"/>
              <a:t>exemplars</a:t>
            </a:r>
          </a:p>
          <a:p>
            <a:pPr marL="205740" lvl="1" indent="0">
              <a:buNone/>
            </a:pPr>
            <a:endParaRPr lang="en-US" sz="3000" dirty="0" smtClean="0"/>
          </a:p>
          <a:p>
            <a:pPr marL="0" indent="0">
              <a:buNone/>
            </a:pPr>
            <a:r>
              <a:rPr lang="en-US" sz="3000" b="1" dirty="0">
                <a:solidFill>
                  <a:srgbClr val="FF0000"/>
                </a:solidFill>
              </a:rPr>
              <a:t>Personalized Learning</a:t>
            </a:r>
            <a:endParaRPr lang="en-US" sz="3000" dirty="0"/>
          </a:p>
          <a:p>
            <a:pPr lvl="1">
              <a:buFont typeface="Wingdings" charset="2"/>
              <a:buChar char=""/>
            </a:pPr>
            <a:r>
              <a:rPr lang="en-US" sz="3000" dirty="0"/>
              <a:t>Differentiated Instruction</a:t>
            </a:r>
          </a:p>
          <a:p>
            <a:pPr lvl="1">
              <a:buFont typeface="Wingdings" charset="2"/>
              <a:buChar char=""/>
            </a:pPr>
            <a:r>
              <a:rPr lang="en-US" sz="3000" dirty="0"/>
              <a:t>Behavioral Support</a:t>
            </a:r>
          </a:p>
          <a:p>
            <a:pPr lvl="1">
              <a:buFont typeface="Wingdings" charset="2"/>
              <a:buChar char=""/>
            </a:pPr>
            <a:r>
              <a:rPr lang="en-US" sz="3000" dirty="0"/>
              <a:t>Parent Participation in personalized learning plans and conferences</a:t>
            </a:r>
          </a:p>
          <a:p>
            <a:pPr marL="205740" lvl="1" indent="0">
              <a:buNone/>
            </a:pPr>
            <a:endParaRPr lang="en-US" sz="3000" dirty="0" smtClean="0"/>
          </a:p>
          <a:p>
            <a:pPr lvl="1">
              <a:buFont typeface="Wingdings" charset="2"/>
              <a:buChar char=""/>
            </a:pPr>
            <a:endParaRPr lang="en-US" sz="3000" dirty="0"/>
          </a:p>
          <a:p>
            <a:pPr lvl="1">
              <a:buFont typeface="Wingdings" charset="2"/>
              <a:buChar char=""/>
            </a:pPr>
            <a:endParaRPr lang="en-US" sz="3000" dirty="0" smtClean="0"/>
          </a:p>
          <a:p>
            <a:pPr lvl="1">
              <a:buFont typeface="Wingdings" charset="2"/>
              <a:buChar char=""/>
            </a:pPr>
            <a:endParaRPr lang="en-US" dirty="0"/>
          </a:p>
        </p:txBody>
      </p:sp>
    </p:spTree>
    <p:extLst>
      <p:ext uri="{BB962C8B-B14F-4D97-AF65-F5344CB8AC3E}">
        <p14:creationId xmlns:p14="http://schemas.microsoft.com/office/powerpoint/2010/main" val="2381772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52" y="1160060"/>
            <a:ext cx="8573696" cy="5451989"/>
          </a:xfrm>
          <a:prstGeom prst="rect">
            <a:avLst/>
          </a:prstGeom>
        </p:spPr>
      </p:pic>
      <p:sp>
        <p:nvSpPr>
          <p:cNvPr id="4" name="TextBox 3"/>
          <p:cNvSpPr txBox="1"/>
          <p:nvPr/>
        </p:nvSpPr>
        <p:spPr>
          <a:xfrm>
            <a:off x="3405116" y="313899"/>
            <a:ext cx="2333767" cy="369332"/>
          </a:xfrm>
          <a:prstGeom prst="rect">
            <a:avLst/>
          </a:prstGeom>
          <a:noFill/>
        </p:spPr>
        <p:txBody>
          <a:bodyPr wrap="square" rtlCol="0">
            <a:spAutoFit/>
          </a:bodyPr>
          <a:lstStyle/>
          <a:p>
            <a:r>
              <a:rPr lang="en-US" b="1" dirty="0" smtClean="0"/>
              <a:t>WJUSD LCAP 2017-20</a:t>
            </a:r>
            <a:endParaRPr lang="en-US" b="1" dirty="0"/>
          </a:p>
        </p:txBody>
      </p:sp>
    </p:spTree>
    <p:extLst>
      <p:ext uri="{BB962C8B-B14F-4D97-AF65-F5344CB8AC3E}">
        <p14:creationId xmlns:p14="http://schemas.microsoft.com/office/powerpoint/2010/main" val="734154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AP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04" y="446739"/>
            <a:ext cx="8020466" cy="6015348"/>
          </a:xfrm>
          <a:prstGeom prst="rect">
            <a:avLst/>
          </a:prstGeom>
          <a:solidFill>
            <a:srgbClr val="FFFFFF">
              <a:shade val="85000"/>
            </a:srgbClr>
          </a:solidFill>
          <a:ln w="190500" cap="rnd">
            <a:solidFill>
              <a:srgbClr val="227D87"/>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09286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1375</TotalTime>
  <Words>1057</Words>
  <Application>Microsoft Office PowerPoint</Application>
  <PresentationFormat>On-screen Show (4:3)</PresentationFormat>
  <Paragraphs>112</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 Narrow</vt:lpstr>
      <vt:lpstr>Calibri</vt:lpstr>
      <vt:lpstr>Corbel</vt:lpstr>
      <vt:lpstr>Wingdings</vt:lpstr>
      <vt:lpstr>Basis</vt:lpstr>
      <vt:lpstr>Local Control Accountability Plan Input</vt:lpstr>
      <vt:lpstr>WJUSD Local Control Accountability Plan 2017-20</vt:lpstr>
      <vt:lpstr>Revisiting the Local Control Funding Formula (LCFF)</vt:lpstr>
      <vt:lpstr>PowerPoint Presentation</vt:lpstr>
      <vt:lpstr>LCAP Big Ideas</vt:lpstr>
      <vt:lpstr>What is a service?</vt:lpstr>
      <vt:lpstr>Services</vt:lpstr>
      <vt:lpstr>PowerPoint Presentation</vt:lpstr>
      <vt:lpstr>PowerPoint Presentation</vt:lpstr>
      <vt:lpstr>PowerPoint Presentation</vt:lpstr>
      <vt:lpstr>Process</vt:lpstr>
      <vt:lpstr>Data Review Plan</vt:lpstr>
      <vt:lpstr>Questions?</vt:lpstr>
    </vt:vector>
  </TitlesOfParts>
  <Company>SDCOE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Control Accountability Plan Input</dc:title>
  <dc:creator>Jean Madden</dc:creator>
  <cp:lastModifiedBy>Christina Lambie</cp:lastModifiedBy>
  <cp:revision>18</cp:revision>
  <dcterms:created xsi:type="dcterms:W3CDTF">2014-03-11T15:47:28Z</dcterms:created>
  <dcterms:modified xsi:type="dcterms:W3CDTF">2017-09-26T00:59:31Z</dcterms:modified>
</cp:coreProperties>
</file>